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60" r:id="rId5"/>
    <p:sldId id="263" r:id="rId6"/>
    <p:sldId id="272" r:id="rId7"/>
    <p:sldId id="273" r:id="rId8"/>
    <p:sldId id="274" r:id="rId9"/>
    <p:sldId id="264" r:id="rId10"/>
    <p:sldId id="269" r:id="rId11"/>
    <p:sldId id="265" r:id="rId12"/>
    <p:sldId id="259" r:id="rId13"/>
    <p:sldId id="261" r:id="rId14"/>
    <p:sldId id="276" r:id="rId15"/>
    <p:sldId id="262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06648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34636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39809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904353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846130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18" y="836613"/>
            <a:ext cx="5681133" cy="602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2" y="836613"/>
            <a:ext cx="5683249" cy="602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30961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315422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9118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466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451288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85769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intergrundPräsentation Kopi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836613"/>
            <a:ext cx="1156758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719667" y="1412875"/>
          <a:ext cx="518584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-Foto" r:id="rId15" imgW="666667" imgH="6961905" progId="">
                  <p:embed/>
                </p:oleObj>
              </mc:Choice>
              <mc:Fallback>
                <p:oleObj name="Photo Editor-Foto" r:id="rId15" imgW="666667" imgH="69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1412875"/>
                        <a:ext cx="518584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0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gu.uni-goettingen.de/" TargetMode="External"/><Relationship Id="rId2" Type="http://schemas.openxmlformats.org/officeDocument/2006/relationships/hyperlink" Target="mailto:uhennemuth@jura.uni-goettingen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goettingen.de/de/645073.html" TargetMode="External"/><Relationship Id="rId2" Type="http://schemas.openxmlformats.org/officeDocument/2006/relationships/hyperlink" Target="https://www.uni-goettingen.de/de/647426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39616" y="2285992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Erasmus-Infoveranstaltung</a:t>
            </a:r>
          </a:p>
          <a:p>
            <a:pPr algn="ctr"/>
            <a:endParaRPr lang="de-DE" sz="4400" b="1" dirty="0"/>
          </a:p>
          <a:p>
            <a:pPr algn="ctr"/>
            <a:r>
              <a:rPr lang="de-DE" sz="4400" b="1" dirty="0"/>
              <a:t>13.12.2023</a:t>
            </a:r>
          </a:p>
        </p:txBody>
      </p:sp>
    </p:spTree>
    <p:extLst>
      <p:ext uri="{BB962C8B-B14F-4D97-AF65-F5344CB8AC3E}">
        <p14:creationId xmlns:p14="http://schemas.microsoft.com/office/powerpoint/2010/main" val="306025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Sprachkenntnisse II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5231" y="2776152"/>
            <a:ext cx="10167815" cy="3797643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Ggf. höhere Anforderungen Gastuniversitäten -&gt; Verträge checken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Manche Gastuniversitäten verlangen einen Sprachnachweis bei Anmeldung dort</a:t>
            </a:r>
          </a:p>
          <a:p>
            <a:pPr marL="457200" indent="-457200" algn="l">
              <a:buFontTx/>
              <a:buChar char="-"/>
            </a:pPr>
            <a:r>
              <a:rPr lang="de-DE" sz="2400" dirty="0">
                <a:solidFill>
                  <a:srgbClr val="00B0F0"/>
                </a:solidFill>
              </a:rPr>
              <a:t>Verpflichtender Online-Sprachtest vor und nach Aufenthalt (nach Auswahl)</a:t>
            </a:r>
          </a:p>
          <a:p>
            <a:pPr marL="457200" indent="-457200" algn="l">
              <a:buFontTx/>
              <a:buChar char="-"/>
            </a:pPr>
            <a:r>
              <a:rPr lang="de-DE" sz="2400" dirty="0">
                <a:solidFill>
                  <a:srgbClr val="00B0F0"/>
                </a:solidFill>
              </a:rPr>
              <a:t>Online-Sprachkurslizenzen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Sprachkenntnisse nur in Unterrichtssprache verpflichtend, aber in Landessprache empfohlen</a:t>
            </a:r>
          </a:p>
        </p:txBody>
      </p:sp>
    </p:spTree>
    <p:extLst>
      <p:ext uri="{BB962C8B-B14F-4D97-AF65-F5344CB8AC3E}">
        <p14:creationId xmlns:p14="http://schemas.microsoft.com/office/powerpoint/2010/main" val="377777870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6591" y="858253"/>
            <a:ext cx="10347158" cy="599974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de-DE" sz="2000" b="1" u="sng" dirty="0"/>
              <a:t>Partneruniversitäten</a:t>
            </a:r>
            <a:r>
              <a:rPr lang="de-DE" sz="2000" b="1" dirty="0"/>
              <a:t>:</a:t>
            </a:r>
            <a:br>
              <a:rPr lang="de-DE" sz="2000" dirty="0"/>
            </a:br>
            <a:br>
              <a:rPr lang="de-DE" sz="800" dirty="0"/>
            </a:br>
            <a:r>
              <a:rPr lang="de-DE" sz="2000" dirty="0"/>
              <a:t>Belgien: Gent, Leuven, </a:t>
            </a:r>
            <a:r>
              <a:rPr lang="de-DE" sz="2000" dirty="0" err="1"/>
              <a:t>Liège</a:t>
            </a:r>
            <a:br>
              <a:rPr lang="de-DE" sz="2000" dirty="0"/>
            </a:br>
            <a:r>
              <a:rPr lang="de-DE" sz="2000" dirty="0"/>
              <a:t>Dänemark: Aarhus</a:t>
            </a:r>
            <a:br>
              <a:rPr lang="de-DE" sz="2000" dirty="0"/>
            </a:br>
            <a:r>
              <a:rPr lang="de-DE" sz="2000" dirty="0"/>
              <a:t>Estland: Tartu</a:t>
            </a:r>
            <a:br>
              <a:rPr lang="de-DE" sz="2000" dirty="0"/>
            </a:br>
            <a:r>
              <a:rPr lang="de-DE" sz="2000" dirty="0"/>
              <a:t>Finnland: Turku</a:t>
            </a:r>
            <a:br>
              <a:rPr lang="de-DE" sz="2000" dirty="0"/>
            </a:br>
            <a:r>
              <a:rPr lang="de-DE" sz="2000" dirty="0"/>
              <a:t>Frankreich: Caen, Dijon, </a:t>
            </a:r>
            <a:r>
              <a:rPr lang="de-DE" sz="2000" dirty="0">
                <a:solidFill>
                  <a:schemeClr val="tx1"/>
                </a:solidFill>
              </a:rPr>
              <a:t>Paris II, Paris XII, Poitiers, Versailles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Griechenland: Athen, Thessaloniki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Großbritannien: </a:t>
            </a:r>
            <a:r>
              <a:rPr lang="de-DE" sz="2000" dirty="0">
                <a:solidFill>
                  <a:srgbClr val="FF0000"/>
                </a:solidFill>
              </a:rPr>
              <a:t>Bristol (Fakultätsvertrag, Bewerbung siehe Jura-Homepage)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Irland: Galway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Italien: Bologna, Palermo, </a:t>
            </a:r>
            <a:r>
              <a:rPr lang="de-DE" sz="2000" dirty="0" err="1">
                <a:solidFill>
                  <a:schemeClr val="tx1"/>
                </a:solidFill>
              </a:rPr>
              <a:t>Pavia,Torino</a:t>
            </a:r>
            <a:r>
              <a:rPr lang="de-DE" sz="2000" dirty="0">
                <a:solidFill>
                  <a:schemeClr val="tx1"/>
                </a:solidFill>
              </a:rPr>
              <a:t>, Trento, Trieste, Verona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Niederlande: Groningen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Norwegen: Bergen, Oslo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/>
              <a:t>Österreich: Wien</a:t>
            </a:r>
            <a:br>
              <a:rPr lang="de-DE" sz="2000" u="sng" dirty="0"/>
            </a:br>
            <a:r>
              <a:rPr lang="de-DE" sz="2000" dirty="0"/>
              <a:t>Polen: Krakau, </a:t>
            </a:r>
            <a:r>
              <a:rPr lang="de-DE" sz="2000" dirty="0" err="1"/>
              <a:t>Poznan</a:t>
            </a:r>
            <a:r>
              <a:rPr lang="de-DE" sz="2000" dirty="0"/>
              <a:t>, Torun, Warschau, Wroclaw (Breslau)</a:t>
            </a:r>
            <a:br>
              <a:rPr lang="de-DE" sz="2000" dirty="0"/>
            </a:br>
            <a:r>
              <a:rPr lang="de-DE" sz="2000" dirty="0"/>
              <a:t>Portugal: Coimbra, Lissabon</a:t>
            </a:r>
            <a:br>
              <a:rPr lang="de-DE" sz="2000" dirty="0"/>
            </a:br>
            <a:r>
              <a:rPr lang="de-DE" sz="2000" dirty="0"/>
              <a:t>Schweiz: </a:t>
            </a:r>
            <a:r>
              <a:rPr lang="de-DE" sz="2000" dirty="0">
                <a:solidFill>
                  <a:srgbClr val="0070C0"/>
                </a:solidFill>
              </a:rPr>
              <a:t>Genf</a:t>
            </a:r>
            <a:r>
              <a:rPr lang="de-DE" sz="2000">
                <a:solidFill>
                  <a:srgbClr val="0070C0"/>
                </a:solidFill>
              </a:rPr>
              <a:t>, Lausanne, Neuchâtel </a:t>
            </a:r>
            <a:r>
              <a:rPr lang="de-DE" sz="2000" dirty="0">
                <a:solidFill>
                  <a:srgbClr val="0070C0"/>
                </a:solidFill>
              </a:rPr>
              <a:t>(Sonderfall – extra Bewerbungsformular)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/>
              <a:t>Slowenien: Ljubljana, Maribor</a:t>
            </a:r>
            <a:br>
              <a:rPr lang="de-DE" sz="2000" dirty="0"/>
            </a:br>
            <a:r>
              <a:rPr lang="de-DE" sz="2000" dirty="0"/>
              <a:t>Spanien: </a:t>
            </a:r>
            <a:r>
              <a:rPr lang="de-DE" sz="2000" dirty="0">
                <a:solidFill>
                  <a:schemeClr val="tx1"/>
                </a:solidFill>
              </a:rPr>
              <a:t>Almeria, Barcelona, </a:t>
            </a:r>
            <a:r>
              <a:rPr lang="de-DE" sz="2000" dirty="0" err="1">
                <a:solidFill>
                  <a:schemeClr val="tx1"/>
                </a:solidFill>
              </a:rPr>
              <a:t>Castellon</a:t>
            </a:r>
            <a:r>
              <a:rPr lang="de-DE" sz="2000" dirty="0">
                <a:solidFill>
                  <a:schemeClr val="tx1"/>
                </a:solidFill>
              </a:rPr>
              <a:t>, Cordoba, Granada, Madrid Comillas, Murcia, Salamanca, Valencia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Tschechien: Brno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Türkei: Ankara, Istanbul Deutsch-Türkische, Istanbul </a:t>
            </a:r>
            <a:r>
              <a:rPr lang="de-DE" sz="2000" dirty="0" err="1">
                <a:solidFill>
                  <a:schemeClr val="tx1"/>
                </a:solidFill>
              </a:rPr>
              <a:t>Marmara</a:t>
            </a:r>
            <a:r>
              <a:rPr lang="de-DE" sz="2000" dirty="0">
                <a:solidFill>
                  <a:schemeClr val="tx1"/>
                </a:solidFill>
              </a:rPr>
              <a:t>, Istanbul </a:t>
            </a:r>
            <a:r>
              <a:rPr lang="de-DE" sz="2000" dirty="0" err="1">
                <a:solidFill>
                  <a:schemeClr val="tx1"/>
                </a:solidFill>
              </a:rPr>
              <a:t>Özyegin</a:t>
            </a:r>
            <a:r>
              <a:rPr lang="de-DE" sz="2000" dirty="0">
                <a:solidFill>
                  <a:schemeClr val="tx1"/>
                </a:solidFill>
              </a:rPr>
              <a:t>, Istanbul Yeditepe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Ungarn: Budapest ELTE, Budapest </a:t>
            </a:r>
            <a:r>
              <a:rPr lang="de-DE" sz="2000" dirty="0"/>
              <a:t>PPKE, Pécs</a:t>
            </a:r>
            <a:br>
              <a:rPr lang="de-DE" sz="2000" dirty="0"/>
            </a:br>
            <a:r>
              <a:rPr lang="de-DE" sz="2000" dirty="0"/>
              <a:t>Zypern: Nikosia</a:t>
            </a:r>
          </a:p>
        </p:txBody>
      </p:sp>
    </p:spTree>
    <p:extLst>
      <p:ext uri="{BB962C8B-B14F-4D97-AF65-F5344CB8AC3E}">
        <p14:creationId xmlns:p14="http://schemas.microsoft.com/office/powerpoint/2010/main" val="333237850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9877" y="856519"/>
            <a:ext cx="10363200" cy="1470025"/>
          </a:xfrm>
        </p:spPr>
        <p:txBody>
          <a:bodyPr/>
          <a:lstStyle/>
          <a:p>
            <a:r>
              <a:rPr lang="de-DE" b="1" dirty="0"/>
              <a:t>Finanzierung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477476"/>
            <a:ext cx="9948985" cy="4380523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800" dirty="0"/>
              <a:t>Für einen Teil oder ggf. alle: Förderung durch die EU, Höhe abhängig von Gastland</a:t>
            </a:r>
          </a:p>
          <a:p>
            <a:pPr marL="457200" indent="-457200" algn="l">
              <a:buFontTx/>
              <a:buChar char="-"/>
            </a:pPr>
            <a:r>
              <a:rPr lang="de-DE" sz="2800" dirty="0" err="1"/>
              <a:t>Auslandsbafög</a:t>
            </a:r>
            <a:r>
              <a:rPr lang="de-DE" sz="2800" dirty="0"/>
              <a:t> teilweise auch für Studierende, die kein </a:t>
            </a:r>
            <a:r>
              <a:rPr lang="de-DE" sz="2800" dirty="0" err="1"/>
              <a:t>Inlandsbafög</a:t>
            </a:r>
            <a:r>
              <a:rPr lang="de-DE" sz="2800" dirty="0"/>
              <a:t> bekommen (andere Bemessungsgrenzen)</a:t>
            </a:r>
          </a:p>
          <a:p>
            <a:pPr marL="457200" indent="-457200" algn="l">
              <a:buFontTx/>
              <a:buChar char="-"/>
            </a:pPr>
            <a:r>
              <a:rPr lang="de-DE" sz="2800" dirty="0"/>
              <a:t>Bei Beurlaubung nur Studentenwerksbeitrag in Göttingen (z.Z. 107 Euro)</a:t>
            </a:r>
          </a:p>
          <a:p>
            <a:pPr marL="457200" indent="-457200" algn="l">
              <a:buFontTx/>
              <a:buChar char="-"/>
            </a:pPr>
            <a:r>
              <a:rPr lang="de-DE" sz="2800" dirty="0"/>
              <a:t>Sonderförderungen Top Up für bestimmte Studierende</a:t>
            </a:r>
          </a:p>
          <a:p>
            <a:pPr marL="457200" indent="-457200" algn="l">
              <a:buFontTx/>
              <a:buChar char="-"/>
            </a:pPr>
            <a:r>
              <a:rPr lang="de-DE" sz="2800" dirty="0"/>
              <a:t>Sonderförderung Green Mobility</a:t>
            </a:r>
          </a:p>
        </p:txBody>
      </p:sp>
    </p:spTree>
    <p:extLst>
      <p:ext uri="{BB962C8B-B14F-4D97-AF65-F5344CB8AC3E}">
        <p14:creationId xmlns:p14="http://schemas.microsoft.com/office/powerpoint/2010/main" val="188364017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9877" y="856519"/>
            <a:ext cx="10363200" cy="1470025"/>
          </a:xfrm>
        </p:spPr>
        <p:txBody>
          <a:bodyPr/>
          <a:lstStyle/>
          <a:p>
            <a:r>
              <a:rPr lang="de-DE" b="1" dirty="0"/>
              <a:t>Erasmus-Stipendium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477477"/>
            <a:ext cx="9948985" cy="4134338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Ländergruppe 1: Dänemark, Finnland, Irland, Norwegen:</a:t>
            </a:r>
            <a:br>
              <a:rPr lang="de-DE" sz="2400" dirty="0"/>
            </a:br>
            <a:r>
              <a:rPr lang="de-DE" sz="2400" dirty="0"/>
              <a:t>bislang 600 Euro/Monat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Ländergruppe 2: Belgien, Frankreich, Griechenland, Italien, Niederlande, Österreich, Portugal, Spanien, Zypern: bislang 540 Euro/Monat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Ländergruppe 3: Estland, Polen, Slowenien, Tschechische Republik, Türkei, Ungarn: bislang 490 Euro/Monat</a:t>
            </a:r>
          </a:p>
          <a:p>
            <a:pPr marL="457200" indent="-457200" algn="l">
              <a:buFontTx/>
              <a:buChar char="-"/>
            </a:pPr>
            <a:r>
              <a:rPr lang="de-DE" sz="2400" dirty="0">
                <a:solidFill>
                  <a:srgbClr val="FF0000"/>
                </a:solidFill>
              </a:rPr>
              <a:t>Endgültige Raten erst im Juni 2024 bekannt, dann steht auch erst fest, wie viele Studierende gefördert werden können</a:t>
            </a:r>
          </a:p>
        </p:txBody>
      </p:sp>
    </p:spTree>
    <p:extLst>
      <p:ext uri="{BB962C8B-B14F-4D97-AF65-F5344CB8AC3E}">
        <p14:creationId xmlns:p14="http://schemas.microsoft.com/office/powerpoint/2010/main" val="275526660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9877" y="856519"/>
            <a:ext cx="10363200" cy="1470025"/>
          </a:xfrm>
        </p:spPr>
        <p:txBody>
          <a:bodyPr/>
          <a:lstStyle/>
          <a:p>
            <a:r>
              <a:rPr lang="de-DE" b="1" dirty="0"/>
              <a:t>Förderung Top Up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477477"/>
            <a:ext cx="9948985" cy="4134338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Studierende mit Kind/</a:t>
            </a:r>
            <a:r>
              <a:rPr lang="de-DE" sz="2400" dirty="0" err="1"/>
              <a:t>ern</a:t>
            </a:r>
            <a:endParaRPr lang="de-DE" sz="2400" dirty="0"/>
          </a:p>
          <a:p>
            <a:pPr marL="457200" indent="-457200" algn="l">
              <a:buFontTx/>
              <a:buChar char="-"/>
            </a:pPr>
            <a:r>
              <a:rPr lang="de-DE" sz="2400" dirty="0"/>
              <a:t>Studierende mit Beeinträchtigungen ab </a:t>
            </a:r>
            <a:r>
              <a:rPr lang="de-DE" sz="2400" dirty="0" err="1"/>
              <a:t>GdB</a:t>
            </a:r>
            <a:r>
              <a:rPr lang="de-DE" sz="2400" dirty="0"/>
              <a:t> 20 und/oder chronischer Erkrankung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„</a:t>
            </a:r>
            <a:r>
              <a:rPr lang="de-DE" sz="2400" dirty="0" err="1"/>
              <a:t>Erstakademiker:innen</a:t>
            </a:r>
            <a:r>
              <a:rPr lang="de-DE" sz="2400" dirty="0"/>
              <a:t>“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Erwerbstätige Studierende (mind. 6 Monate, regelmäßig und sozialversicherungspflichtig, zw. 450 € und 850 €, nicht während Aufenthalt)</a:t>
            </a:r>
          </a:p>
          <a:p>
            <a:pPr marL="457200" indent="-457200" algn="l">
              <a:buFontTx/>
              <a:buChar char="-"/>
            </a:pPr>
            <a:r>
              <a:rPr lang="de-DE" sz="2400" b="1" dirty="0"/>
              <a:t>Green Mobility: </a:t>
            </a:r>
            <a:r>
              <a:rPr lang="de-DE" sz="2400" dirty="0"/>
              <a:t>emissionsarme Verkehrsmittel (50 € zusätzlich und bis zu 4 Reisetage gefördert)</a:t>
            </a:r>
          </a:p>
        </p:txBody>
      </p:sp>
    </p:spTree>
    <p:extLst>
      <p:ext uri="{BB962C8B-B14F-4D97-AF65-F5344CB8AC3E}">
        <p14:creationId xmlns:p14="http://schemas.microsoft.com/office/powerpoint/2010/main" val="24952775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9877" y="856519"/>
            <a:ext cx="10363200" cy="1470025"/>
          </a:xfrm>
        </p:spPr>
        <p:txBody>
          <a:bodyPr/>
          <a:lstStyle/>
          <a:p>
            <a:r>
              <a:rPr lang="de-DE" b="1" dirty="0"/>
              <a:t>Ablauf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4092" y="2246818"/>
            <a:ext cx="9948985" cy="4539876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de-DE" sz="2400" dirty="0"/>
              <a:t>Bewerbungsende: 31.01.2024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Mitte/Ende Februar Mitteilung des Auswahlergebnisses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Annahme des Platzes/Ausfüllen der Online-Nominierung bis Mitte/Ende März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Restplatzliste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Nominierung bei Gastuniversität durch Erasmus-Büro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Immatrikulation an der Gastuniversität, Wohnungssuche, Sprachtest, Formalitäten wie Learning Agreement durch Studierende 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August – Oktober 2024 bzw. Januar/Februar 2025 Beginn des Auslandsaufenthalts </a:t>
            </a:r>
          </a:p>
          <a:p>
            <a:pPr marL="342900" indent="-342900" algn="l">
              <a:buFontTx/>
              <a:buChar char="-"/>
            </a:pPr>
            <a:r>
              <a:rPr lang="de-DE" sz="2400" dirty="0"/>
              <a:t>Rest läuft über Göttingen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81835225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Prüfungen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326543"/>
            <a:ext cx="10167815" cy="4355611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de-DE" sz="2200" u="sng" dirty="0"/>
              <a:t>Göttingen International: </a:t>
            </a:r>
            <a:r>
              <a:rPr lang="de-DE" sz="2200" dirty="0"/>
              <a:t>10 </a:t>
            </a:r>
            <a:r>
              <a:rPr lang="de-DE" sz="2200" dirty="0" err="1"/>
              <a:t>ECTS</a:t>
            </a:r>
            <a:r>
              <a:rPr lang="de-DE" sz="2200" dirty="0"/>
              <a:t> </a:t>
            </a:r>
            <a:r>
              <a:rPr lang="de-DE" sz="2200" dirty="0" err="1"/>
              <a:t>credits</a:t>
            </a:r>
            <a:r>
              <a:rPr lang="de-DE" sz="2200" dirty="0"/>
              <a:t>, bei Nichtvorliegen muss das Stipendium zurückgezahlt werden</a:t>
            </a:r>
          </a:p>
          <a:p>
            <a:pPr marL="342900" indent="-342900" algn="l">
              <a:buFontTx/>
              <a:buChar char="-"/>
            </a:pPr>
            <a:r>
              <a:rPr lang="de-DE" sz="2200" u="sng" dirty="0"/>
              <a:t>Landesjustizprüfungsamt: </a:t>
            </a:r>
            <a:r>
              <a:rPr lang="de-DE" sz="2200" dirty="0"/>
              <a:t>3 abgelegte Prüfungen, wovon eine bestanden werden muss, reine Sprachkurse zählen nicht (alternativ Nachweis über 8 </a:t>
            </a:r>
            <a:r>
              <a:rPr lang="de-DE" sz="2200" dirty="0" err="1"/>
              <a:t>SWS</a:t>
            </a:r>
            <a:r>
              <a:rPr lang="de-DE" sz="2200" dirty="0"/>
              <a:t> und eine bestandene Prüfung), ansonsten keine Anerkennung als Freisemester für den Freiversuch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Art der Prüfung egal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Für Bachelor: 3 Fachprüfungen, mind. eine juristische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Möglicherweise Sondervorgaben der Gastuniversität (Anzahl zu belegender Kurse, Möglichkeit Vorlesungen anderer Fakultäten zu besuchen)</a:t>
            </a:r>
          </a:p>
          <a:p>
            <a:pPr marL="342900" indent="-342900" algn="l">
              <a:buFontTx/>
              <a:buChar char="-"/>
            </a:pPr>
            <a:endParaRPr lang="de-DE" sz="2200" dirty="0"/>
          </a:p>
          <a:p>
            <a:pPr algn="l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9871952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Anerkennung von Studienleistungen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326543"/>
            <a:ext cx="10167815" cy="4355611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de-DE" sz="2200" b="1" dirty="0"/>
              <a:t>Fachspezifischer Fremdsprachennachweis </a:t>
            </a:r>
            <a:r>
              <a:rPr lang="de-DE" sz="2200" dirty="0"/>
              <a:t>(Ausnahme: wenn nur deutsche Prüfungen abgelegt wurden)</a:t>
            </a:r>
          </a:p>
          <a:p>
            <a:pPr marL="342900" indent="-342900" algn="l">
              <a:buFontTx/>
              <a:buChar char="-"/>
            </a:pPr>
            <a:r>
              <a:rPr lang="de-DE" sz="2200" b="1" dirty="0"/>
              <a:t>Lausanne</a:t>
            </a:r>
            <a:r>
              <a:rPr lang="de-DE" sz="2200" dirty="0"/>
              <a:t>: Möglichkeit für großen Schein nach deutschem Recht</a:t>
            </a:r>
          </a:p>
          <a:p>
            <a:pPr marL="342900" indent="-342900" algn="l">
              <a:buFontTx/>
              <a:buChar char="-"/>
            </a:pPr>
            <a:r>
              <a:rPr lang="de-DE" sz="2200" b="1" dirty="0"/>
              <a:t>Wirtschafts- oder sozialwissenschaftlicher Schein, Schlüsselqualifikation, Rechts- und Verwaltungspraktikum</a:t>
            </a:r>
          </a:p>
          <a:p>
            <a:pPr marL="342900" indent="-342900" algn="l">
              <a:buFontTx/>
              <a:buChar char="-"/>
            </a:pPr>
            <a:r>
              <a:rPr lang="de-DE" sz="2200" b="1" dirty="0"/>
              <a:t>Vorbereitenden Leistung </a:t>
            </a:r>
            <a:r>
              <a:rPr lang="de-DE" sz="2200" dirty="0"/>
              <a:t>im Schwerpunkt, </a:t>
            </a:r>
            <a:r>
              <a:rPr lang="de-DE" sz="2200" b="1" dirty="0"/>
              <a:t>Schwerpunktvorlesungen</a:t>
            </a:r>
          </a:p>
          <a:p>
            <a:pPr marL="342900" indent="-342900" algn="l">
              <a:buFontTx/>
              <a:buChar char="-"/>
            </a:pPr>
            <a:r>
              <a:rPr lang="de-DE" sz="2200" b="1" dirty="0"/>
              <a:t>Bachelor</a:t>
            </a:r>
            <a:r>
              <a:rPr lang="de-DE" sz="2200" dirty="0"/>
              <a:t>: juristische Leistungen können unbenotet im Professionalisierungs-bereich angerechnet werden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Bei nichtjuristischen Leistungen vorher abklären mit entsprechendem Prüfungsamt </a:t>
            </a:r>
          </a:p>
          <a:p>
            <a:pPr algn="l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4799516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 err="1"/>
              <a:t>InDiGU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326543"/>
            <a:ext cx="10167815" cy="4355611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de-DE" sz="2200" dirty="0"/>
              <a:t>Zertifikationsprogramm der Universität Göttingen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Erwerb von </a:t>
            </a:r>
            <a:r>
              <a:rPr lang="de-DE" sz="2200" dirty="0" err="1"/>
              <a:t>ECTS-credits</a:t>
            </a:r>
            <a:endParaRPr lang="de-DE" sz="2200" dirty="0"/>
          </a:p>
          <a:p>
            <a:pPr marL="342900" indent="-342900" algn="l">
              <a:buFontTx/>
              <a:buChar char="-"/>
            </a:pPr>
            <a:r>
              <a:rPr lang="de-DE" sz="2200" dirty="0"/>
              <a:t>Möglich mit und ohne Auslandsaufenthalt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Interkulturelles Training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Mitarbeit bei </a:t>
            </a:r>
            <a:r>
              <a:rPr lang="de-DE" sz="2200" dirty="0" err="1"/>
              <a:t>El§a</a:t>
            </a:r>
            <a:r>
              <a:rPr lang="de-DE" sz="2200" dirty="0"/>
              <a:t>, Buddy-Service, Fachpartnerschaften, Schreibpartnerschaften, Career Tandems</a:t>
            </a:r>
          </a:p>
          <a:p>
            <a:pPr marL="342900" indent="-342900" algn="l">
              <a:buFontTx/>
              <a:buChar char="-"/>
            </a:pPr>
            <a:r>
              <a:rPr lang="de-DE" sz="2200" dirty="0"/>
              <a:t>Nähere Informationen Frau Hennemuth </a:t>
            </a:r>
            <a:r>
              <a:rPr lang="de-DE" sz="2200" dirty="0">
                <a:hlinkClick r:id="rId2"/>
              </a:rPr>
              <a:t>uhennemuth@jura.uni-goettingen.de</a:t>
            </a:r>
            <a:r>
              <a:rPr lang="de-DE" sz="2200" dirty="0"/>
              <a:t> </a:t>
            </a:r>
          </a:p>
          <a:p>
            <a:pPr marL="342900" indent="-342900" algn="l">
              <a:buFontTx/>
              <a:buChar char="-"/>
            </a:pPr>
            <a:r>
              <a:rPr lang="de-DE" sz="2200" dirty="0">
                <a:hlinkClick r:id="rId3"/>
              </a:rPr>
              <a:t>www.indigu.uni-goettingen.de</a:t>
            </a:r>
            <a:endParaRPr lang="de-DE" sz="2200" dirty="0"/>
          </a:p>
          <a:p>
            <a:pPr marL="342900" indent="-342900" algn="l">
              <a:buFontTx/>
              <a:buChar char="-"/>
            </a:pPr>
            <a:r>
              <a:rPr lang="de-DE" sz="2200" dirty="0"/>
              <a:t>Teilnahme an Tandempartnerschaften </a:t>
            </a:r>
            <a:r>
              <a:rPr lang="de-DE" sz="2200" dirty="0" err="1"/>
              <a:t>u.ä.</a:t>
            </a:r>
            <a:r>
              <a:rPr lang="de-DE" sz="2200" dirty="0"/>
              <a:t> auch ohne Zertifikat möglich</a:t>
            </a:r>
          </a:p>
          <a:p>
            <a:pPr algn="l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3637692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2062" y="864334"/>
            <a:ext cx="10363200" cy="1470025"/>
          </a:xfrm>
        </p:spPr>
        <p:txBody>
          <a:bodyPr/>
          <a:lstStyle/>
          <a:p>
            <a:r>
              <a:rPr lang="de-DE" b="1" dirty="0"/>
              <a:t>Warum Ausland?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524369"/>
            <a:ext cx="9886462" cy="4048369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dirty="0"/>
              <a:t>Beschäftigung mit anderem Rechtssystem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Erlebnis einmal „</a:t>
            </a:r>
            <a:r>
              <a:rPr lang="de-DE" dirty="0" err="1"/>
              <a:t>Ausländer:in</a:t>
            </a:r>
            <a:r>
              <a:rPr lang="de-DE" dirty="0"/>
              <a:t>“ zu sein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Näheres Kennenlernen eines anderen Landes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Sprachkenntnisse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Treffen von Menschen aus aller Welt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Viel Spaß!!!</a:t>
            </a:r>
          </a:p>
        </p:txBody>
      </p:sp>
    </p:spTree>
    <p:extLst>
      <p:ext uri="{BB962C8B-B14F-4D97-AF65-F5344CB8AC3E}">
        <p14:creationId xmlns:p14="http://schemas.microsoft.com/office/powerpoint/2010/main" val="30498662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2062" y="864334"/>
            <a:ext cx="10363200" cy="1470025"/>
          </a:xfrm>
        </p:spPr>
        <p:txBody>
          <a:bodyPr/>
          <a:lstStyle/>
          <a:p>
            <a:r>
              <a:rPr lang="de-DE" b="1" dirty="0"/>
              <a:t>Warum Erasmus?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524369"/>
            <a:ext cx="9886462" cy="4048369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dirty="0"/>
              <a:t>Wenig Formalitäten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Erasmusbüros an Heimat- und Gastuniversität (</a:t>
            </a:r>
            <a:r>
              <a:rPr lang="de-DE" dirty="0" err="1"/>
              <a:t>Ansprechpartner:innen</a:t>
            </a:r>
            <a:r>
              <a:rPr lang="de-DE" dirty="0"/>
              <a:t>)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Keine Studiengebühren an Gastuniversität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Ggf. finanzielle Unterstützung durch EU</a:t>
            </a:r>
          </a:p>
          <a:p>
            <a:pPr marL="457200" indent="-457200" algn="l">
              <a:buFontTx/>
              <a:buChar char="-"/>
            </a:pPr>
            <a:r>
              <a:rPr lang="de-DE" dirty="0"/>
              <a:t>Sonderförderung für bestimmte Studierendengruppen</a:t>
            </a:r>
          </a:p>
        </p:txBody>
      </p:sp>
    </p:spTree>
    <p:extLst>
      <p:ext uri="{BB962C8B-B14F-4D97-AF65-F5344CB8AC3E}">
        <p14:creationId xmlns:p14="http://schemas.microsoft.com/office/powerpoint/2010/main" val="35965334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Zeitraum und Auswahl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99" y="2326543"/>
            <a:ext cx="10167815" cy="4355611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Wintersemester 24/25 </a:t>
            </a:r>
            <a:r>
              <a:rPr lang="de-DE" sz="2400" b="1" dirty="0"/>
              <a:t>und/oder</a:t>
            </a:r>
            <a:r>
              <a:rPr lang="de-DE" sz="2400" dirty="0"/>
              <a:t> Sommersemester 25 (je nach Willen und Vertrag)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Sommersemester </a:t>
            </a:r>
            <a:r>
              <a:rPr lang="de-DE" sz="2400" dirty="0" err="1"/>
              <a:t>grds</a:t>
            </a:r>
            <a:r>
              <a:rPr lang="de-DE" sz="2400" dirty="0"/>
              <a:t>. aus organisatorischen Gründen ungünstiger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Verlängerung möglich bei Vertrag über 10 Monate und nur ohne Stipendium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Auswahl nach Motivationsschreiben, „</a:t>
            </a:r>
            <a:r>
              <a:rPr lang="de-DE" sz="2400" dirty="0" err="1"/>
              <a:t>Fewer</a:t>
            </a:r>
            <a:r>
              <a:rPr lang="de-DE" sz="2400" dirty="0"/>
              <a:t> </a:t>
            </a:r>
            <a:r>
              <a:rPr lang="de-DE" sz="2400" dirty="0" err="1"/>
              <a:t>Opportunies</a:t>
            </a:r>
            <a:r>
              <a:rPr lang="de-DE" sz="2400" dirty="0"/>
              <a:t>“ und Durchschnittsnote </a:t>
            </a:r>
            <a:r>
              <a:rPr lang="de-DE" sz="2400" dirty="0" err="1"/>
              <a:t>ZwPr</a:t>
            </a:r>
            <a:endParaRPr lang="de-DE" sz="2400" dirty="0"/>
          </a:p>
          <a:p>
            <a:pPr marL="457200" indent="-457200" algn="l">
              <a:buFontTx/>
              <a:buChar char="-"/>
            </a:pPr>
            <a:r>
              <a:rPr lang="de-DE" sz="2400" dirty="0"/>
              <a:t>Es sollten alle Plätze angegeben werden, die in Frage kommen, aber auch nur die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Ausreichend Plätze für alle Bewerber</a:t>
            </a:r>
          </a:p>
          <a:p>
            <a:pPr marL="457200" indent="-457200" algn="l">
              <a:buFontTx/>
              <a:buChar char="-"/>
            </a:pPr>
            <a:endParaRPr lang="de-DE" sz="2400" dirty="0"/>
          </a:p>
          <a:p>
            <a:pPr marL="457200" indent="-457200" algn="l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5853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Bewerbung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7691" y="2413226"/>
            <a:ext cx="10645343" cy="4156016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Bewerben können sich Studierende der Studiengänge 1. Prüfung und 2-Fächer-Bachelor mit einem Fach Rechtswissenschaften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Account nur möglich mit stud.uni-goettingen.de-Adresse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Online Formular inkl. Motivationsschreiben, Abiturzeugnisses (meistens Sprachnachweis, nicht älter als 2020), I-Bescheinigung, Leistungs-nachweis, ggf. zusätzlich Bescheinigungen über Sprachkurse etc.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Einmal Erinnerung bei unvollständiger Bewerbung eine Woche vor Fristende, danach </a:t>
            </a:r>
            <a:r>
              <a:rPr lang="de-DE" sz="2400" dirty="0" err="1"/>
              <a:t>Ablehung</a:t>
            </a:r>
            <a:endParaRPr lang="de-DE" sz="2400" dirty="0"/>
          </a:p>
          <a:p>
            <a:pPr marL="457200" indent="-457200" algn="l">
              <a:buFontTx/>
              <a:buChar char="-"/>
            </a:pPr>
            <a:r>
              <a:rPr lang="de-DE" sz="2400" dirty="0"/>
              <a:t>Bewerbungsschluss: 31. Januar 2024</a:t>
            </a:r>
          </a:p>
        </p:txBody>
      </p:sp>
    </p:spTree>
    <p:extLst>
      <p:ext uri="{BB962C8B-B14F-4D97-AF65-F5344CB8AC3E}">
        <p14:creationId xmlns:p14="http://schemas.microsoft.com/office/powerpoint/2010/main" val="5529380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547D285-C443-4A5C-A043-9D60FB71C479}"/>
              </a:ext>
            </a:extLst>
          </p:cNvPr>
          <p:cNvSpPr txBox="1"/>
          <p:nvPr/>
        </p:nvSpPr>
        <p:spPr>
          <a:xfrm>
            <a:off x="1342239" y="2223083"/>
            <a:ext cx="107882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Ausschreibung, Vorlagen und Link für Bewerbungsportal unter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Erasmus </a:t>
            </a:r>
            <a:r>
              <a:rPr lang="de-DE" sz="3200" dirty="0">
                <a:hlinkClick r:id="rId2"/>
              </a:rPr>
              <a:t>https://www.uni-goettingen.de/de/647426.html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Schweiz </a:t>
            </a:r>
            <a:r>
              <a:rPr lang="de-DE" sz="3200" dirty="0">
                <a:hlinkClick r:id="rId3"/>
              </a:rPr>
              <a:t>https://www.uni-goettingen.de/de/645073.html</a:t>
            </a:r>
            <a:r>
              <a:rPr lang="de-DE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41189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99CF12-7120-4916-9C93-A0437D23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327"/>
            <a:ext cx="12192000" cy="65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21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8CE2081-3879-455E-81BF-9539789A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546"/>
            <a:ext cx="12192000" cy="59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91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7692" y="856518"/>
            <a:ext cx="10363200" cy="1470025"/>
          </a:xfrm>
        </p:spPr>
        <p:txBody>
          <a:bodyPr/>
          <a:lstStyle/>
          <a:p>
            <a:r>
              <a:rPr lang="de-DE" b="1" dirty="0"/>
              <a:t>Sprachkenntnisse 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3077" y="2577797"/>
            <a:ext cx="10567404" cy="4280203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de-DE" sz="2400" dirty="0"/>
              <a:t>Mindestsprachniveau Englisch/Französisch/Spanisch B1 bis zum 31.01. (bei ZESS Kurs Nachreichung im Februar möglich)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Mindestsprachniveau andere Unterrichtssprachen A2 bis zum 31.01. und B1 bis 1 Monat vor Beginn Auslandsaufenthalt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Bei Nichterfüllung </a:t>
            </a:r>
            <a:r>
              <a:rPr lang="de-DE" sz="2400" dirty="0">
                <a:solidFill>
                  <a:srgbClr val="FF0000"/>
                </a:solidFill>
              </a:rPr>
              <a:t>Ausschluss vom Programm </a:t>
            </a:r>
          </a:p>
          <a:p>
            <a:pPr marL="457200" indent="-457200" algn="l">
              <a:buFontTx/>
              <a:buChar char="-"/>
            </a:pPr>
            <a:r>
              <a:rPr lang="de-DE" sz="2400" dirty="0"/>
              <a:t>Siehe Homepage für den Katalog, was als Sprachnachweis gewertet wird</a:t>
            </a:r>
          </a:p>
          <a:p>
            <a:pPr marL="457200" indent="-457200" algn="l">
              <a:buFontTx/>
              <a:buChar char="-"/>
            </a:pPr>
            <a:r>
              <a:rPr lang="de-DE" sz="2400" dirty="0" err="1"/>
              <a:t>ZESS</a:t>
            </a:r>
            <a:r>
              <a:rPr lang="de-DE" sz="2400" dirty="0"/>
              <a:t> Test schnell drum kümmern, normaler Einstufungstest reicht nicht (ggf. </a:t>
            </a:r>
            <a:r>
              <a:rPr lang="de-DE" sz="2400" dirty="0" err="1"/>
              <a:t>Eloquia</a:t>
            </a:r>
            <a:r>
              <a:rPr lang="de-DE" sz="2400" dirty="0"/>
              <a:t> in Frankfurt)</a:t>
            </a:r>
          </a:p>
          <a:p>
            <a:pPr marL="457200" indent="-457200" algn="l">
              <a:buFontTx/>
              <a:buChar char="-"/>
            </a:pPr>
            <a:r>
              <a:rPr lang="de-DE" sz="2400" b="1" dirty="0"/>
              <a:t>Für </a:t>
            </a:r>
            <a:r>
              <a:rPr lang="de-DE" sz="2400" b="1" dirty="0" err="1"/>
              <a:t>SoSe</a:t>
            </a:r>
            <a:r>
              <a:rPr lang="de-DE" sz="2400" b="1" dirty="0"/>
              <a:t> können Sprachnachweise bis 31.07. nachgereicht werden</a:t>
            </a:r>
          </a:p>
        </p:txBody>
      </p:sp>
    </p:spTree>
    <p:extLst>
      <p:ext uri="{BB962C8B-B14F-4D97-AF65-F5344CB8AC3E}">
        <p14:creationId xmlns:p14="http://schemas.microsoft.com/office/powerpoint/2010/main" val="22820444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st">
  <a:themeElements>
    <a:clrScheme name="Te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s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Breitbild</PresentationFormat>
  <Paragraphs>94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Test</vt:lpstr>
      <vt:lpstr>Photo Editor-Foto</vt:lpstr>
      <vt:lpstr>PowerPoint-Präsentation</vt:lpstr>
      <vt:lpstr>Warum Ausland?</vt:lpstr>
      <vt:lpstr>Warum Erasmus?</vt:lpstr>
      <vt:lpstr>Zeitraum und Auswahl</vt:lpstr>
      <vt:lpstr>Bewerbung</vt:lpstr>
      <vt:lpstr>PowerPoint-Präsentation</vt:lpstr>
      <vt:lpstr>PowerPoint-Präsentation</vt:lpstr>
      <vt:lpstr>PowerPoint-Präsentation</vt:lpstr>
      <vt:lpstr>Sprachkenntnisse I</vt:lpstr>
      <vt:lpstr>Sprachkenntnisse II</vt:lpstr>
      <vt:lpstr>Partneruniversitäten:  Belgien: Gent, Leuven, Liège Dänemark: Aarhus Estland: Tartu Finnland: Turku Frankreich: Caen, Dijon, Paris II, Paris XII, Poitiers, Versailles Griechenland: Athen, Thessaloniki Großbritannien: Bristol (Fakultätsvertrag, Bewerbung siehe Jura-Homepage) Irland: Galway Italien: Bologna, Palermo, Pavia,Torino, Trento, Trieste, Verona Niederlande: Groningen Norwegen: Bergen, Oslo Österreich: Wien Polen: Krakau, Poznan, Torun, Warschau, Wroclaw (Breslau) Portugal: Coimbra, Lissabon Schweiz: Genf, Lausanne, Neuchâtel (Sonderfall – extra Bewerbungsformular) Slowenien: Ljubljana, Maribor Spanien: Almeria, Barcelona, Castellon, Cordoba, Granada, Madrid Comillas, Murcia, Salamanca, Valencia Tschechien: Brno Türkei: Ankara, Istanbul Deutsch-Türkische, Istanbul Marmara, Istanbul Özyegin, Istanbul Yeditepe Ungarn: Budapest ELTE, Budapest PPKE, Pécs Zypern: Nikosia</vt:lpstr>
      <vt:lpstr>Finanzierung</vt:lpstr>
      <vt:lpstr>Erasmus-Stipendium</vt:lpstr>
      <vt:lpstr>Förderung Top Up</vt:lpstr>
      <vt:lpstr>Ablauf</vt:lpstr>
      <vt:lpstr>Prüfungen</vt:lpstr>
      <vt:lpstr>Anerkennung von Studienleistungen</vt:lpstr>
      <vt:lpstr>InDiGU</vt:lpstr>
    </vt:vector>
  </TitlesOfParts>
  <Company>Orgname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Friederike Mann</dc:creator>
  <cp:lastModifiedBy>Mann, Friederike</cp:lastModifiedBy>
  <cp:revision>53</cp:revision>
  <dcterms:created xsi:type="dcterms:W3CDTF">2017-11-06T10:28:00Z</dcterms:created>
  <dcterms:modified xsi:type="dcterms:W3CDTF">2023-12-19T13:19:46Z</dcterms:modified>
</cp:coreProperties>
</file>